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29"/>
  </p:notesMasterIdLst>
  <p:sldIdLst>
    <p:sldId id="256" r:id="rId2"/>
    <p:sldId id="333" r:id="rId3"/>
    <p:sldId id="258" r:id="rId4"/>
    <p:sldId id="316" r:id="rId5"/>
    <p:sldId id="317" r:id="rId6"/>
    <p:sldId id="318" r:id="rId7"/>
    <p:sldId id="319" r:id="rId8"/>
    <p:sldId id="320" r:id="rId9"/>
    <p:sldId id="321" r:id="rId10"/>
    <p:sldId id="322" r:id="rId11"/>
    <p:sldId id="323" r:id="rId12"/>
    <p:sldId id="324" r:id="rId13"/>
    <p:sldId id="325" r:id="rId14"/>
    <p:sldId id="335" r:id="rId15"/>
    <p:sldId id="326" r:id="rId16"/>
    <p:sldId id="327" r:id="rId17"/>
    <p:sldId id="328" r:id="rId18"/>
    <p:sldId id="329" r:id="rId19"/>
    <p:sldId id="334" r:id="rId20"/>
    <p:sldId id="330" r:id="rId21"/>
    <p:sldId id="336" r:id="rId22"/>
    <p:sldId id="337" r:id="rId23"/>
    <p:sldId id="331" r:id="rId24"/>
    <p:sldId id="338" r:id="rId25"/>
    <p:sldId id="339" r:id="rId26"/>
    <p:sldId id="332" r:id="rId27"/>
    <p:sldId id="34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0" autoAdjust="0"/>
    <p:restoredTop sz="86380" autoAdjust="0"/>
  </p:normalViewPr>
  <p:slideViewPr>
    <p:cSldViewPr>
      <p:cViewPr varScale="1">
        <p:scale>
          <a:sx n="102" d="100"/>
          <a:sy n="102" d="100"/>
        </p:scale>
        <p:origin x="-1164" y="-90"/>
      </p:cViewPr>
      <p:guideLst>
        <p:guide orient="horz" pos="2160"/>
        <p:guide pos="2880"/>
      </p:guideLst>
    </p:cSldViewPr>
  </p:slideViewPr>
  <p:outlineViewPr>
    <p:cViewPr>
      <p:scale>
        <a:sx n="33" d="100"/>
        <a:sy n="33" d="100"/>
      </p:scale>
      <p:origin x="48" y="1489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Stepping Stone Method (Cont’d)</a:t>
            </a:r>
          </a:p>
        </p:txBody>
      </p:sp>
      <p:sp>
        <p:nvSpPr>
          <p:cNvPr id="7" name="Content Placeholder 6"/>
          <p:cNvSpPr>
            <a:spLocks noGrp="1"/>
          </p:cNvSpPr>
          <p:nvPr>
            <p:ph idx="1"/>
          </p:nvPr>
        </p:nvSpPr>
        <p:spPr>
          <a:xfrm>
            <a:off x="990600" y="1219200"/>
            <a:ext cx="7696200" cy="5029200"/>
          </a:xfrm>
        </p:spPr>
        <p:txBody>
          <a:bodyPr>
            <a:noAutofit/>
          </a:bodyPr>
          <a:lstStyle/>
          <a:p>
            <a:pPr marL="457200" lvl="0" indent="-457200">
              <a:buFont typeface="+mj-lt"/>
              <a:buAutoNum type="arabicPeriod" startAt="6"/>
            </a:pPr>
            <a:r>
              <a:rPr lang="en-US" sz="2400" dirty="0" smtClean="0"/>
              <a:t>In </a:t>
            </a:r>
            <a:r>
              <a:rPr lang="en-US" sz="2400" dirty="0"/>
              <a:t>any of the improvement indices has a negative value, </a:t>
            </a:r>
            <a:r>
              <a:rPr lang="en-US" sz="2400" dirty="0" smtClean="0"/>
              <a:t>refer </a:t>
            </a:r>
            <a:r>
              <a:rPr lang="en-US" sz="2400" dirty="0"/>
              <a:t>to the closed path that produced the negative improvement index. Select the cell with a minus sign that has the smallest shipment quantity. </a:t>
            </a:r>
          </a:p>
          <a:p>
            <a:pPr marL="457200" lvl="0" indent="-457200">
              <a:buFont typeface="+mj-lt"/>
              <a:buAutoNum type="arabicPeriod" startAt="6"/>
            </a:pPr>
            <a:r>
              <a:rPr lang="en-US" sz="2400" dirty="0" smtClean="0"/>
              <a:t>Add </a:t>
            </a:r>
            <a:r>
              <a:rPr lang="en-US" sz="2400" dirty="0"/>
              <a:t>the smallest quantity found in step 6 to all the cells with a + sign in the closed path. Subtract the same quantity from all the cells with a - sign</a:t>
            </a:r>
            <a:r>
              <a:rPr lang="en-US" sz="2400" dirty="0" smtClean="0"/>
              <a:t>.</a:t>
            </a:r>
            <a:endParaRPr lang="en-US" sz="2400" dirty="0"/>
          </a:p>
          <a:p>
            <a:pPr marL="457200" lvl="0" indent="-457200">
              <a:buFont typeface="+mj-lt"/>
              <a:buAutoNum type="arabicPeriod" startAt="6"/>
            </a:pPr>
            <a:r>
              <a:rPr lang="en-US" sz="2400" dirty="0" smtClean="0"/>
              <a:t>This </a:t>
            </a:r>
            <a:r>
              <a:rPr lang="en-US" sz="2400" dirty="0"/>
              <a:t>new improved solution may or may not be optimum.  Steps 1 through 5 should be repeated to test each unoccupied cell in the new solution matrix. The process stops when all improvement indices computed </a:t>
            </a:r>
            <a:r>
              <a:rPr lang="en-US" sz="2400" dirty="0" smtClean="0"/>
              <a:t>are greater than or equal to zero.</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1280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r>
              <a:rPr lang="en-US" sz="2400" dirty="0"/>
              <a:t>Example B.1</a:t>
            </a:r>
          </a:p>
        </p:txBody>
      </p:sp>
      <p:sp>
        <p:nvSpPr>
          <p:cNvPr id="7" name="Content Placeholder 6"/>
          <p:cNvSpPr>
            <a:spLocks noGrp="1"/>
          </p:cNvSpPr>
          <p:nvPr>
            <p:ph idx="1"/>
          </p:nvPr>
        </p:nvSpPr>
        <p:spPr>
          <a:xfrm>
            <a:off x="990600" y="762000"/>
            <a:ext cx="7696200" cy="1981200"/>
          </a:xfrm>
        </p:spPr>
        <p:txBody>
          <a:bodyPr>
            <a:noAutofit/>
          </a:bodyPr>
          <a:lstStyle/>
          <a:p>
            <a:r>
              <a:rPr lang="en-US" sz="1600" dirty="0" smtClean="0"/>
              <a:t>Orion </a:t>
            </a:r>
            <a:r>
              <a:rPr lang="en-US" sz="1600" dirty="0"/>
              <a:t>has three supply locations with respective production capacities of an electronic component (Denver, Milwaukee, and Columbia) and three demand locations with their demand requirements for that electronic component. </a:t>
            </a:r>
          </a:p>
          <a:p>
            <a:r>
              <a:rPr lang="en-US" sz="1600" dirty="0"/>
              <a:t>Given the various alternatives of possible allocation of shipments from the three supply locations to the three demand locations, the transportation model will help us to determine the optimal distribution plan that will minimize the total shipment or transportation costs</a:t>
            </a:r>
            <a:r>
              <a:rPr lang="en-US" sz="1600" dirty="0" smtClean="0"/>
              <a:t>.</a:t>
            </a:r>
            <a:endParaRPr lang="en-US" sz="1600" dirty="0"/>
          </a:p>
        </p:txBody>
      </p:sp>
      <p:sp>
        <p:nvSpPr>
          <p:cNvPr id="5" name="Slide Number Placeholder 4"/>
          <p:cNvSpPr>
            <a:spLocks noGrp="1"/>
          </p:cNvSpPr>
          <p:nvPr>
            <p:ph type="sldNum" sz="quarter" idx="12"/>
          </p:nvPr>
        </p:nvSpPr>
        <p:spPr>
          <a:xfrm>
            <a:off x="8763000" y="6553200"/>
            <a:ext cx="377890" cy="304800"/>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6248400" cy="284584"/>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680219"/>
            <a:ext cx="6458183" cy="3720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74890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838200"/>
          </a:xfrm>
        </p:spPr>
        <p:txBody>
          <a:bodyPr>
            <a:noAutofit/>
          </a:bodyPr>
          <a:lstStyle/>
          <a:p>
            <a:r>
              <a:rPr lang="en-US" sz="2400" dirty="0"/>
              <a:t>Example B.1 (Cont’d)</a:t>
            </a:r>
          </a:p>
        </p:txBody>
      </p:sp>
      <p:sp>
        <p:nvSpPr>
          <p:cNvPr id="7" name="Content Placeholder 6"/>
          <p:cNvSpPr>
            <a:spLocks noGrp="1"/>
          </p:cNvSpPr>
          <p:nvPr>
            <p:ph idx="1"/>
          </p:nvPr>
        </p:nvSpPr>
        <p:spPr>
          <a:xfrm>
            <a:off x="990600" y="762000"/>
            <a:ext cx="7696200" cy="1219200"/>
          </a:xfrm>
        </p:spPr>
        <p:txBody>
          <a:bodyPr>
            <a:noAutofit/>
          </a:bodyPr>
          <a:lstStyle/>
          <a:p>
            <a:r>
              <a:rPr lang="en-US" sz="1800" dirty="0" smtClean="0"/>
              <a:t>Step 1: Using the information available on capacities and demand requirements for the various origins and destinations, and the shipping cost per unit for each route, set up a transportation table or matrix</a:t>
            </a:r>
            <a:r>
              <a:rPr lang="en-US" sz="1800" dirty="0" smtClean="0"/>
              <a:t>.</a:t>
            </a:r>
            <a:endParaRPr lang="en-US" sz="1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845425"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0775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84245" y="228600"/>
            <a:ext cx="1828800" cy="609600"/>
          </a:xfrm>
        </p:spPr>
        <p:txBody>
          <a:bodyPr>
            <a:noAutofit/>
          </a:bodyPr>
          <a:lstStyle/>
          <a:p>
            <a:r>
              <a:rPr lang="en-US" sz="2000" dirty="0"/>
              <a:t>Example B.1 (Cont’d)</a:t>
            </a:r>
          </a:p>
        </p:txBody>
      </p:sp>
      <p:sp>
        <p:nvSpPr>
          <p:cNvPr id="7" name="Content Placeholder 6"/>
          <p:cNvSpPr>
            <a:spLocks noGrp="1"/>
          </p:cNvSpPr>
          <p:nvPr>
            <p:ph idx="1"/>
          </p:nvPr>
        </p:nvSpPr>
        <p:spPr>
          <a:xfrm>
            <a:off x="637454" y="1524000"/>
            <a:ext cx="1897362" cy="2514600"/>
          </a:xfrm>
        </p:spPr>
        <p:txBody>
          <a:bodyPr>
            <a:noAutofit/>
          </a:bodyPr>
          <a:lstStyle/>
          <a:p>
            <a:r>
              <a:rPr lang="en-US" sz="2000" dirty="0"/>
              <a:t>Step 2: Develop an initial basic feasible </a:t>
            </a:r>
            <a:r>
              <a:rPr lang="en-US" sz="2000" dirty="0" smtClean="0"/>
              <a:t>solution</a:t>
            </a:r>
            <a:endParaRPr lang="en-US" sz="2000" dirty="0"/>
          </a:p>
        </p:txBody>
      </p:sp>
      <p:sp>
        <p:nvSpPr>
          <p:cNvPr id="5" name="Slide Number Placeholder 4"/>
          <p:cNvSpPr>
            <a:spLocks noGrp="1"/>
          </p:cNvSpPr>
          <p:nvPr>
            <p:ph type="sldNum" sz="quarter" idx="12"/>
          </p:nvPr>
        </p:nvSpPr>
        <p:spPr>
          <a:xfrm>
            <a:off x="8762999" y="6553200"/>
            <a:ext cx="368559" cy="304800"/>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5532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0"/>
            <a:ext cx="6629400" cy="6454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53449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0886"/>
            <a:ext cx="7696200" cy="533400"/>
          </a:xfrm>
        </p:spPr>
        <p:txBody>
          <a:bodyPr>
            <a:noAutofit/>
          </a:bodyPr>
          <a:lstStyle/>
          <a:p>
            <a:r>
              <a:rPr lang="en-US" sz="1800" dirty="0"/>
              <a:t>Example B.1 (Cont’d)</a:t>
            </a:r>
          </a:p>
        </p:txBody>
      </p:sp>
      <p:sp>
        <p:nvSpPr>
          <p:cNvPr id="5" name="Slide Number Placeholder 4"/>
          <p:cNvSpPr>
            <a:spLocks noGrp="1"/>
          </p:cNvSpPr>
          <p:nvPr>
            <p:ph type="sldNum" sz="quarter" idx="12"/>
          </p:nvPr>
        </p:nvSpPr>
        <p:spPr>
          <a:xfrm>
            <a:off x="8763000" y="6477000"/>
            <a:ext cx="381000" cy="360784"/>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553200"/>
            <a:ext cx="5410200" cy="3048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060" y="416768"/>
            <a:ext cx="6921759" cy="3645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062374"/>
            <a:ext cx="7162800" cy="24487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77414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152400"/>
            <a:ext cx="2590800" cy="685800"/>
          </a:xfrm>
        </p:spPr>
        <p:txBody>
          <a:bodyPr>
            <a:noAutofit/>
          </a:bodyPr>
          <a:lstStyle/>
          <a:p>
            <a:r>
              <a:rPr lang="en-US" sz="2000" dirty="0"/>
              <a:t>Example B.1 (Cont’d)</a:t>
            </a:r>
          </a:p>
        </p:txBody>
      </p:sp>
      <p:sp>
        <p:nvSpPr>
          <p:cNvPr id="7" name="Content Placeholder 6"/>
          <p:cNvSpPr>
            <a:spLocks noGrp="1"/>
          </p:cNvSpPr>
          <p:nvPr>
            <p:ph idx="1"/>
          </p:nvPr>
        </p:nvSpPr>
        <p:spPr>
          <a:xfrm>
            <a:off x="533400" y="1447800"/>
            <a:ext cx="2590801" cy="3048000"/>
          </a:xfrm>
        </p:spPr>
        <p:txBody>
          <a:bodyPr>
            <a:noAutofit/>
          </a:bodyPr>
          <a:lstStyle/>
          <a:p>
            <a:r>
              <a:rPr lang="en-US" sz="1600" dirty="0" smtClean="0"/>
              <a:t>Step </a:t>
            </a:r>
            <a:r>
              <a:rPr lang="en-US" sz="1600" dirty="0"/>
              <a:t>3: Beginning with a + sign for the empty cell being evaluated (Cleveland in this case), place alternating – and + signs on the corner cells of this closed </a:t>
            </a:r>
            <a:r>
              <a:rPr lang="en-US" sz="1600" dirty="0" smtClean="0"/>
              <a:t>path</a:t>
            </a:r>
            <a:r>
              <a:rPr lang="en-US" sz="1600" dirty="0" smtClean="0"/>
              <a:t>.</a:t>
            </a:r>
            <a:endParaRPr lang="en-US" sz="1600" dirty="0" smtClean="0"/>
          </a:p>
        </p:txBody>
      </p:sp>
      <p:sp>
        <p:nvSpPr>
          <p:cNvPr id="5" name="Slide Number Placeholder 4"/>
          <p:cNvSpPr>
            <a:spLocks noGrp="1"/>
          </p:cNvSpPr>
          <p:nvPr>
            <p:ph type="sldNum" sz="quarter" idx="12"/>
          </p:nvPr>
        </p:nvSpPr>
        <p:spPr>
          <a:xfrm>
            <a:off x="8763000" y="6553200"/>
            <a:ext cx="381000" cy="316659"/>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553200"/>
            <a:ext cx="7010400" cy="342122"/>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0"/>
            <a:ext cx="6096000"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17120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B.1 (Cont’d)</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a:t>Step 4: We calculate an improvement index for the Denver-Cleveland cell (route) by first summing the unit costs in the cells with a plus sign in the closed path, and from the resulting sum, subtracting the sum obtained by adding the unit costs in cells containing a minus sign. </a:t>
            </a:r>
            <a:endParaRPr lang="en-US" sz="2400" dirty="0" smtClean="0"/>
          </a:p>
          <a:p>
            <a:r>
              <a:rPr lang="en-US" sz="2400" dirty="0" smtClean="0"/>
              <a:t>The </a:t>
            </a:r>
            <a:r>
              <a:rPr lang="en-US" sz="2400" dirty="0"/>
              <a:t>results are</a:t>
            </a:r>
            <a:r>
              <a:rPr lang="en-US" sz="2400" dirty="0" smtClean="0"/>
              <a:t>: </a:t>
            </a:r>
            <a:r>
              <a:rPr lang="en-US" sz="2400" dirty="0"/>
              <a:t>(3 + 7) – (3 + 4) = +3</a:t>
            </a:r>
          </a:p>
          <a:p>
            <a:r>
              <a:rPr lang="en-US" sz="2400" dirty="0" smtClean="0"/>
              <a:t>The </a:t>
            </a:r>
            <a:r>
              <a:rPr lang="en-US" sz="2400" dirty="0"/>
              <a:t>result of +3 tells us that for every additional unit shipped in the Denver-Cleveland route, the total transportation cost will increase by $3 from the current level of $35,000.</a:t>
            </a:r>
          </a:p>
          <a:p>
            <a:r>
              <a:rPr lang="en-US" sz="2400" dirty="0"/>
              <a:t>Since the improvement index has a positive value, we go to Step 5</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12059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09600"/>
          </a:xfrm>
        </p:spPr>
        <p:txBody>
          <a:bodyPr>
            <a:noAutofit/>
          </a:bodyPr>
          <a:lstStyle/>
          <a:p>
            <a:r>
              <a:rPr lang="en-US" sz="2400" dirty="0"/>
              <a:t>Example B.1 (Cont’d)</a:t>
            </a:r>
          </a:p>
        </p:txBody>
      </p:sp>
      <p:sp>
        <p:nvSpPr>
          <p:cNvPr id="7" name="Content Placeholder 6"/>
          <p:cNvSpPr>
            <a:spLocks noGrp="1"/>
          </p:cNvSpPr>
          <p:nvPr>
            <p:ph idx="1"/>
          </p:nvPr>
        </p:nvSpPr>
        <p:spPr>
          <a:xfrm>
            <a:off x="990600" y="762000"/>
            <a:ext cx="7696200" cy="1600200"/>
          </a:xfrm>
        </p:spPr>
        <p:txBody>
          <a:bodyPr>
            <a:noAutofit/>
          </a:bodyPr>
          <a:lstStyle/>
          <a:p>
            <a:r>
              <a:rPr lang="en-US" sz="1800" dirty="0"/>
              <a:t>Step 5: Because the improvement index for the Denver-Cleveland route was positive, we will conduct a second iteration and repeat steps 1 through 4 to calculate an improvement index for another unoccupied cell of the initial solution matrix obtained using the northwest corner rule</a:t>
            </a:r>
            <a:r>
              <a:rPr lang="en-US" sz="1800" dirty="0" smtClean="0"/>
              <a:t>.</a:t>
            </a:r>
            <a:endParaRPr lang="en-US" sz="1800" dirty="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17</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5975" y="2286000"/>
            <a:ext cx="7999445" cy="4267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45655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400" dirty="0"/>
              <a:t>Example B.1 (Cont’d)</a:t>
            </a:r>
          </a:p>
        </p:txBody>
      </p:sp>
      <p:sp>
        <p:nvSpPr>
          <p:cNvPr id="7" name="Content Placeholder 6"/>
          <p:cNvSpPr>
            <a:spLocks noGrp="1"/>
          </p:cNvSpPr>
          <p:nvPr>
            <p:ph idx="1"/>
          </p:nvPr>
        </p:nvSpPr>
        <p:spPr>
          <a:xfrm>
            <a:off x="990600" y="762000"/>
            <a:ext cx="7696200" cy="1371600"/>
          </a:xfrm>
        </p:spPr>
        <p:txBody>
          <a:bodyPr>
            <a:noAutofit/>
          </a:bodyPr>
          <a:lstStyle/>
          <a:p>
            <a:r>
              <a:rPr lang="en-US" sz="2000" dirty="0" smtClean="0"/>
              <a:t>Step 6: </a:t>
            </a:r>
            <a:r>
              <a:rPr lang="en-US" sz="2000" dirty="0"/>
              <a:t>From the closed path for Columbia–Los Angeles route, </a:t>
            </a:r>
            <a:r>
              <a:rPr lang="en-US" sz="2000" dirty="0" smtClean="0"/>
              <a:t>select </a:t>
            </a:r>
            <a:r>
              <a:rPr lang="en-US" sz="2000" dirty="0"/>
              <a:t>the cell with a </a:t>
            </a:r>
            <a:r>
              <a:rPr lang="en-US" sz="2000" dirty="0" smtClean="0"/>
              <a:t>minus sign and the </a:t>
            </a:r>
            <a:r>
              <a:rPr lang="en-US" sz="2000" dirty="0"/>
              <a:t>smallest shipment </a:t>
            </a:r>
            <a:r>
              <a:rPr lang="en-US" sz="2000" dirty="0" smtClean="0"/>
              <a:t>quantity, which is the 1,000 </a:t>
            </a:r>
            <a:r>
              <a:rPr lang="en-US" sz="2000" dirty="0"/>
              <a:t>units </a:t>
            </a:r>
            <a:r>
              <a:rPr lang="en-US" sz="2000" dirty="0" smtClean="0"/>
              <a:t>in </a:t>
            </a:r>
            <a:r>
              <a:rPr lang="en-US" sz="2000" dirty="0"/>
              <a:t>the Columbia–Cleveland </a:t>
            </a:r>
            <a:r>
              <a:rPr lang="en-US" sz="2000" dirty="0" smtClean="0"/>
              <a:t>route. Therefore, </a:t>
            </a:r>
            <a:r>
              <a:rPr lang="en-US" sz="2000" dirty="0"/>
              <a:t>we select the Columbia–Cleveland </a:t>
            </a:r>
            <a:r>
              <a:rPr lang="en-US" sz="2000" dirty="0" smtClean="0"/>
              <a:t>cell.</a:t>
            </a:r>
          </a:p>
          <a:p>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412" y="2133600"/>
            <a:ext cx="7916862" cy="402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986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696200" cy="685800"/>
          </a:xfrm>
        </p:spPr>
        <p:txBody>
          <a:bodyPr>
            <a:normAutofit/>
          </a:bodyPr>
          <a:lstStyle/>
          <a:p>
            <a:r>
              <a:rPr lang="en-US" sz="2400" dirty="0"/>
              <a:t>Example B.1 (Cont’d)</a:t>
            </a:r>
          </a:p>
        </p:txBody>
      </p:sp>
      <p:sp>
        <p:nvSpPr>
          <p:cNvPr id="3" name="Content Placeholder 2"/>
          <p:cNvSpPr>
            <a:spLocks noGrp="1"/>
          </p:cNvSpPr>
          <p:nvPr>
            <p:ph idx="1"/>
          </p:nvPr>
        </p:nvSpPr>
        <p:spPr>
          <a:xfrm>
            <a:off x="990600" y="838200"/>
            <a:ext cx="7696200" cy="1371600"/>
          </a:xfrm>
        </p:spPr>
        <p:txBody>
          <a:bodyPr>
            <a:normAutofit/>
          </a:bodyPr>
          <a:lstStyle/>
          <a:p>
            <a:r>
              <a:rPr lang="en-US" sz="1800" dirty="0"/>
              <a:t>Step 7: To obtain an improved solution, we will add the smallest quantity of 1000 units found in the previous step to all the cells with a + sign in the closed path and subtract the same quantity from all the cells with a - sign. All other cells are left unchanged. </a:t>
            </a:r>
          </a:p>
        </p:txBody>
      </p:sp>
      <p:sp>
        <p:nvSpPr>
          <p:cNvPr id="4" name="Slide Number Placeholder 3"/>
          <p:cNvSpPr>
            <a:spLocks noGrp="1"/>
          </p:cNvSpPr>
          <p:nvPr>
            <p:ph type="sldNum" sz="quarter" idx="12"/>
          </p:nvPr>
        </p:nvSpPr>
        <p:spPr>
          <a:xfrm>
            <a:off x="8686800" y="6629400"/>
            <a:ext cx="457200" cy="228600"/>
          </a:xfrm>
        </p:spPr>
        <p:txBody>
          <a:bodyPr/>
          <a:lstStyle/>
          <a:p>
            <a:fld id="{B6F15528-21DE-4FAA-801E-634DDDAF4B2B}" type="slidenum">
              <a:rPr lang="en-US" smtClean="0"/>
              <a:pPr/>
              <a:t>19</a:t>
            </a:fld>
            <a:endParaRPr lang="en-US" dirty="0"/>
          </a:p>
        </p:txBody>
      </p:sp>
      <p:sp>
        <p:nvSpPr>
          <p:cNvPr id="5" name="Footer Placeholder 4"/>
          <p:cNvSpPr>
            <a:spLocks noGrp="1"/>
          </p:cNvSpPr>
          <p:nvPr>
            <p:ph type="ftr" sz="quarter" idx="11"/>
          </p:nvPr>
        </p:nvSpPr>
        <p:spPr>
          <a:xfrm>
            <a:off x="609600" y="6492875"/>
            <a:ext cx="4724400" cy="36512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958" y="2133600"/>
            <a:ext cx="7769225" cy="4249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9432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763000" y="6629400"/>
            <a:ext cx="381000"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Module B: The Transportation Models</a:t>
            </a:r>
            <a:endParaRPr lang="en-US" cap="none" dirty="0"/>
          </a:p>
        </p:txBody>
      </p:sp>
      <p:sp>
        <p:nvSpPr>
          <p:cNvPr id="2" name="Footer Placeholder 1"/>
          <p:cNvSpPr>
            <a:spLocks noGrp="1"/>
          </p:cNvSpPr>
          <p:nvPr>
            <p:ph type="ftr" sz="quarter" idx="11"/>
          </p:nvPr>
        </p:nvSpPr>
        <p:spPr>
          <a:xfrm>
            <a:off x="0" y="6629400"/>
            <a:ext cx="7278687" cy="265922"/>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4051360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400" dirty="0"/>
              <a:t>Example B.1 (Cont’d)</a:t>
            </a:r>
          </a:p>
        </p:txBody>
      </p:sp>
      <p:sp>
        <p:nvSpPr>
          <p:cNvPr id="7" name="Content Placeholder 6"/>
          <p:cNvSpPr>
            <a:spLocks noGrp="1"/>
          </p:cNvSpPr>
          <p:nvPr>
            <p:ph idx="1"/>
          </p:nvPr>
        </p:nvSpPr>
        <p:spPr>
          <a:xfrm>
            <a:off x="990600" y="838200"/>
            <a:ext cx="7696200" cy="1295400"/>
          </a:xfrm>
        </p:spPr>
        <p:txBody>
          <a:bodyPr>
            <a:noAutofit/>
          </a:bodyPr>
          <a:lstStyle/>
          <a:p>
            <a:r>
              <a:rPr lang="en-US" sz="2000" dirty="0"/>
              <a:t>Step </a:t>
            </a:r>
            <a:r>
              <a:rPr lang="en-US" sz="2000" dirty="0" smtClean="0"/>
              <a:t>8: This </a:t>
            </a:r>
            <a:r>
              <a:rPr lang="en-US" sz="2000" dirty="0"/>
              <a:t>new improved solution may or may not be optimum.  Steps 1 through 5 should be repeated to test each unoccupied cell in the new solution matrix</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318" y="1905000"/>
            <a:ext cx="8153400" cy="424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4661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B.1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066800"/>
            <a:ext cx="8169275"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8845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B.1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8026400" cy="5207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7469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Unequal Supply and Demand (Example B.2)</a:t>
            </a:r>
          </a:p>
        </p:txBody>
      </p:sp>
      <p:sp>
        <p:nvSpPr>
          <p:cNvPr id="7" name="Content Placeholder 6"/>
          <p:cNvSpPr>
            <a:spLocks noGrp="1"/>
          </p:cNvSpPr>
          <p:nvPr>
            <p:ph idx="1"/>
          </p:nvPr>
        </p:nvSpPr>
        <p:spPr>
          <a:xfrm>
            <a:off x="1007706" y="990600"/>
            <a:ext cx="7696200" cy="1295400"/>
          </a:xfrm>
        </p:spPr>
        <p:txBody>
          <a:bodyPr>
            <a:noAutofit/>
          </a:bodyPr>
          <a:lstStyle/>
          <a:p>
            <a:r>
              <a:rPr lang="en-US" sz="2000" dirty="0" smtClean="0"/>
              <a:t>Orion </a:t>
            </a:r>
            <a:r>
              <a:rPr lang="en-US" sz="2000" dirty="0"/>
              <a:t>Electronics has decided to increase its production capacity from 1000 units to 2500 units. Reformulate the transportation problem in Example B.1 and solve the problem using Excel Solver.</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360645"/>
            <a:ext cx="7772400" cy="3872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231675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Unequal Supply and Demand (Example B.2</a:t>
            </a:r>
            <a:r>
              <a:rPr lang="en-US" sz="2400" dirty="0" smtClean="0"/>
              <a:t>)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95399"/>
            <a:ext cx="8394515" cy="439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27498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Unequal Supply and Demand (Example B.2</a:t>
            </a:r>
            <a:r>
              <a:rPr lang="en-US" sz="2400" dirty="0" smtClean="0"/>
              <a:t>)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79849"/>
            <a:ext cx="8170875" cy="4263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35816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400" dirty="0"/>
              <a:t>Degeneracy</a:t>
            </a:r>
          </a:p>
        </p:txBody>
      </p:sp>
      <p:sp>
        <p:nvSpPr>
          <p:cNvPr id="7" name="Content Placeholder 6"/>
          <p:cNvSpPr>
            <a:spLocks noGrp="1"/>
          </p:cNvSpPr>
          <p:nvPr>
            <p:ph idx="1"/>
          </p:nvPr>
        </p:nvSpPr>
        <p:spPr>
          <a:xfrm>
            <a:off x="972342" y="838200"/>
            <a:ext cx="7696200" cy="990600"/>
          </a:xfrm>
        </p:spPr>
        <p:txBody>
          <a:bodyPr>
            <a:noAutofit/>
          </a:bodyPr>
          <a:lstStyle/>
          <a:p>
            <a:r>
              <a:rPr lang="en-US" sz="2000" dirty="0" smtClean="0"/>
              <a:t>Degeneracy </a:t>
            </a:r>
            <a:r>
              <a:rPr lang="en-US" sz="2000" dirty="0"/>
              <a:t>is a condition that occurs when the solution to a transportation problem has occupied routes (cells) that are less than the (number of origins + the number of destinations - 1). </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478" y="1946988"/>
            <a:ext cx="7812087" cy="4301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78589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smtClean="0"/>
              <a:t>Degeneracy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43000"/>
            <a:ext cx="8234265" cy="4320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7117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Formulate </a:t>
            </a:r>
            <a:r>
              <a:rPr lang="en-US" sz="2400" dirty="0"/>
              <a:t>and solve the transportation problems using both manual methods and the Excel Solver and interpret the solutions.</a:t>
            </a:r>
          </a:p>
          <a:p>
            <a:pPr lvl="0"/>
            <a:r>
              <a:rPr lang="en-US" sz="2400" dirty="0" smtClean="0"/>
              <a:t>Apply </a:t>
            </a:r>
            <a:r>
              <a:rPr lang="en-US" sz="2400" dirty="0"/>
              <a:t>transportation modeling to other situations.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Tesla and the Challenge of Locating a Battery Factory</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Tesla </a:t>
            </a:r>
            <a:r>
              <a:rPr lang="en-US" sz="2400" dirty="0"/>
              <a:t>Motors, developer of the iconic Model S electric sports car, unveiled plans to create a </a:t>
            </a:r>
            <a:r>
              <a:rPr lang="en-US" sz="2400" dirty="0" smtClean="0"/>
              <a:t>“gigafactory</a:t>
            </a:r>
            <a:r>
              <a:rPr lang="en-US" sz="2400" dirty="0"/>
              <a:t>” in order to produce batteries to power their automobiles. </a:t>
            </a:r>
            <a:endParaRPr lang="en-US" sz="2400" dirty="0" smtClean="0"/>
          </a:p>
          <a:p>
            <a:pPr lvl="0"/>
            <a:r>
              <a:rPr lang="en-US" sz="2400" dirty="0" smtClean="0"/>
              <a:t>With </a:t>
            </a:r>
            <a:r>
              <a:rPr lang="en-US" sz="2400" dirty="0"/>
              <a:t>the promise of such a massive factory and the thousands of jobs the project would bring, several western states were actively competing to be the host site for the structure.  </a:t>
            </a:r>
            <a:endParaRPr lang="en-US" sz="2400" dirty="0" smtClean="0"/>
          </a:p>
          <a:p>
            <a:pPr lvl="0"/>
            <a:r>
              <a:rPr lang="en-US" sz="2400" dirty="0" smtClean="0"/>
              <a:t>By </a:t>
            </a:r>
            <a:r>
              <a:rPr lang="en-US" sz="2400" dirty="0"/>
              <a:t>using the transportation model, Tesla can identify the best location for its new factory, which will enable the company to minimize both inbound and outbound distribution costs of its batteries.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50566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Formulating and Solving the Transportation Problem</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Many </a:t>
            </a:r>
            <a:r>
              <a:rPr lang="en-US" sz="2400" dirty="0"/>
              <a:t>companies have multiple plants or sources of supply (origins) and multiple demand locations (destinations) for their goods and services. </a:t>
            </a:r>
            <a:endParaRPr lang="en-US" sz="2400" dirty="0" smtClean="0"/>
          </a:p>
          <a:p>
            <a:pPr lvl="0"/>
            <a:r>
              <a:rPr lang="en-US" sz="2400" dirty="0" smtClean="0"/>
              <a:t>The </a:t>
            </a:r>
            <a:r>
              <a:rPr lang="en-US" sz="2400" dirty="0"/>
              <a:t>transportation model is a special case of linear programming problems in which the objective is to minimize the total cost of transporting goods from the various supply origins to the different demand destinations. </a:t>
            </a:r>
            <a:endParaRPr lang="en-US" sz="2400" dirty="0" smtClean="0"/>
          </a:p>
          <a:p>
            <a:pPr lvl="0"/>
            <a:r>
              <a:rPr lang="en-US" sz="2400" dirty="0" smtClean="0"/>
              <a:t>To </a:t>
            </a:r>
            <a:r>
              <a:rPr lang="en-US" sz="2400" dirty="0"/>
              <a:t>solve transportation problems, we should first set up the problem as a transportation matrix.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240478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The Northwest Corner Rule</a:t>
            </a:r>
          </a:p>
        </p:txBody>
      </p:sp>
      <p:sp>
        <p:nvSpPr>
          <p:cNvPr id="7" name="Content Placeholder 6"/>
          <p:cNvSpPr>
            <a:spLocks noGrp="1"/>
          </p:cNvSpPr>
          <p:nvPr>
            <p:ph idx="1"/>
          </p:nvPr>
        </p:nvSpPr>
        <p:spPr>
          <a:xfrm>
            <a:off x="990600" y="1219200"/>
            <a:ext cx="7696200" cy="5029200"/>
          </a:xfrm>
        </p:spPr>
        <p:txBody>
          <a:bodyPr>
            <a:noAutofit/>
          </a:bodyPr>
          <a:lstStyle/>
          <a:p>
            <a:pPr marL="457200" lvl="0" indent="-457200">
              <a:buFont typeface="+mj-lt"/>
              <a:buAutoNum type="arabicPeriod"/>
            </a:pPr>
            <a:r>
              <a:rPr lang="en-US" sz="2400" dirty="0" smtClean="0"/>
              <a:t>Begin </a:t>
            </a:r>
            <a:r>
              <a:rPr lang="en-US" sz="2400" dirty="0"/>
              <a:t>at the top left-hand or northwest corner of the transportation matrix and allocate as many units to this cell as possible until either the supply is exhausted or the demand requirements are met.</a:t>
            </a:r>
          </a:p>
          <a:p>
            <a:pPr marL="457200" lvl="0" indent="-457200">
              <a:buFont typeface="+mj-lt"/>
              <a:buAutoNum type="arabicPeriod"/>
            </a:pPr>
            <a:r>
              <a:rPr lang="en-US" sz="2400" dirty="0" smtClean="0"/>
              <a:t>Exhaust </a:t>
            </a:r>
            <a:r>
              <a:rPr lang="en-US" sz="2400" dirty="0"/>
              <a:t>the capacity from each supply location (row) before moving down to the next supply location.</a:t>
            </a:r>
          </a:p>
          <a:p>
            <a:pPr marL="457200" lvl="0" indent="-457200">
              <a:buFont typeface="+mj-lt"/>
              <a:buAutoNum type="arabicPeriod"/>
            </a:pPr>
            <a:r>
              <a:rPr lang="en-US" sz="2400" dirty="0" smtClean="0"/>
              <a:t>Exhaust </a:t>
            </a:r>
            <a:r>
              <a:rPr lang="en-US" sz="2400" dirty="0"/>
              <a:t>the requirements from each demand location (column) before moving right to the next demand location.</a:t>
            </a:r>
          </a:p>
          <a:p>
            <a:pPr marL="457200" lvl="0" indent="-457200">
              <a:buFont typeface="+mj-lt"/>
              <a:buAutoNum type="arabicPeriod"/>
            </a:pPr>
            <a:r>
              <a:rPr lang="en-US" sz="2400" dirty="0" smtClean="0"/>
              <a:t>Repeat </a:t>
            </a:r>
            <a:r>
              <a:rPr lang="en-US" sz="2400" dirty="0"/>
              <a:t>steps 2 and 3 until all available supply capacity is exhausted and demand requirements are met</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6069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Matrix Least Cost Method</a:t>
            </a:r>
          </a:p>
        </p:txBody>
      </p:sp>
      <p:sp>
        <p:nvSpPr>
          <p:cNvPr id="7" name="Content Placeholder 6"/>
          <p:cNvSpPr>
            <a:spLocks noGrp="1"/>
          </p:cNvSpPr>
          <p:nvPr>
            <p:ph idx="1"/>
          </p:nvPr>
        </p:nvSpPr>
        <p:spPr>
          <a:xfrm>
            <a:off x="990600" y="1219200"/>
            <a:ext cx="7696200" cy="5029200"/>
          </a:xfrm>
        </p:spPr>
        <p:txBody>
          <a:bodyPr>
            <a:noAutofit/>
          </a:bodyPr>
          <a:lstStyle/>
          <a:p>
            <a:pPr marL="457200" lvl="0" indent="-457200">
              <a:buFont typeface="+mj-lt"/>
              <a:buAutoNum type="arabicPeriod"/>
            </a:pPr>
            <a:r>
              <a:rPr lang="en-US" sz="2400" dirty="0" smtClean="0"/>
              <a:t>Begin </a:t>
            </a:r>
            <a:r>
              <a:rPr lang="en-US" sz="2400" dirty="0"/>
              <a:t>with the cell in the transportation matrix that has the lowest per unit cost. In case of any </a:t>
            </a:r>
            <a:r>
              <a:rPr lang="en-US" sz="2400" dirty="0" smtClean="0"/>
              <a:t>ties, </a:t>
            </a:r>
            <a:r>
              <a:rPr lang="en-US" sz="2400" dirty="0"/>
              <a:t>break the ties arbitrarily.</a:t>
            </a:r>
          </a:p>
          <a:p>
            <a:pPr marL="457200" lvl="0" indent="-457200">
              <a:buFont typeface="+mj-lt"/>
              <a:buAutoNum type="arabicPeriod"/>
            </a:pPr>
            <a:r>
              <a:rPr lang="en-US" sz="2400" dirty="0" smtClean="0"/>
              <a:t>Allocate </a:t>
            </a:r>
            <a:r>
              <a:rPr lang="en-US" sz="2400" dirty="0"/>
              <a:t>to this cost cell the maximum number of units allowable given available capacity or demand requirements. Eliminate the row or column that exhausts the supply or meets the demand requirements by this </a:t>
            </a:r>
            <a:r>
              <a:rPr lang="en-US" sz="2400" dirty="0" smtClean="0"/>
              <a:t>allocation.</a:t>
            </a:r>
            <a:endParaRPr lang="en-US" sz="2400" dirty="0"/>
          </a:p>
          <a:p>
            <a:pPr marL="457200" lvl="0" indent="-457200">
              <a:buFont typeface="+mj-lt"/>
              <a:buAutoNum type="arabicPeriod"/>
            </a:pPr>
            <a:r>
              <a:rPr lang="en-US" sz="2400" dirty="0" smtClean="0"/>
              <a:t>From </a:t>
            </a:r>
            <a:r>
              <a:rPr lang="en-US" sz="2400" dirty="0"/>
              <a:t>the remaining available cells in the matrix, choose the one that has the next lowest per unit cost and repeat step II.</a:t>
            </a:r>
          </a:p>
          <a:p>
            <a:pPr marL="457200" lvl="0" indent="-457200">
              <a:buFont typeface="+mj-lt"/>
              <a:buAutoNum type="arabicPeriod"/>
            </a:pPr>
            <a:r>
              <a:rPr lang="en-US" sz="2400" dirty="0" smtClean="0"/>
              <a:t>Repeat </a:t>
            </a:r>
            <a:r>
              <a:rPr lang="en-US" sz="2400" dirty="0"/>
              <a:t>step 3 until all units have been allocated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42197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Stepping Stone Method</a:t>
            </a:r>
          </a:p>
        </p:txBody>
      </p:sp>
      <p:sp>
        <p:nvSpPr>
          <p:cNvPr id="7" name="Content Placeholder 6"/>
          <p:cNvSpPr>
            <a:spLocks noGrp="1"/>
          </p:cNvSpPr>
          <p:nvPr>
            <p:ph idx="1"/>
          </p:nvPr>
        </p:nvSpPr>
        <p:spPr>
          <a:xfrm>
            <a:off x="990600" y="1219200"/>
            <a:ext cx="7696200" cy="5029200"/>
          </a:xfrm>
        </p:spPr>
        <p:txBody>
          <a:bodyPr>
            <a:noAutofit/>
          </a:bodyPr>
          <a:lstStyle/>
          <a:p>
            <a:pPr marL="457200" lvl="0" indent="-457200">
              <a:buFont typeface="+mj-lt"/>
              <a:buAutoNum type="arabicPeriod"/>
            </a:pPr>
            <a:r>
              <a:rPr lang="en-US" sz="2400" dirty="0" smtClean="0"/>
              <a:t>Select </a:t>
            </a:r>
            <a:r>
              <a:rPr lang="en-US" sz="2400" dirty="0"/>
              <a:t>an empty cell in the initial basic feasible solution (Figure B.3 or B.4) to be evaluated. </a:t>
            </a:r>
          </a:p>
          <a:p>
            <a:pPr marL="457200" lvl="0" indent="-457200">
              <a:buFont typeface="+mj-lt"/>
              <a:buAutoNum type="arabicPeriod"/>
            </a:pPr>
            <a:r>
              <a:rPr lang="en-US" sz="2400" dirty="0" smtClean="0"/>
              <a:t>Beginning </a:t>
            </a:r>
            <a:r>
              <a:rPr lang="en-US" sz="2400" dirty="0"/>
              <a:t>at this empty cell, draw a closed path back to that cell using only horizontal and vertical moves, ensuring that turning corners occur only on occupied cells. Stepping over any occupied or unoccupied cell is allowed. </a:t>
            </a:r>
          </a:p>
          <a:p>
            <a:pPr marL="457200" lvl="0" indent="-457200">
              <a:buFont typeface="+mj-lt"/>
              <a:buAutoNum type="arabicPeriod"/>
            </a:pPr>
            <a:r>
              <a:rPr lang="en-US" sz="2400" dirty="0" smtClean="0"/>
              <a:t>Beginning </a:t>
            </a:r>
            <a:r>
              <a:rPr lang="en-US" sz="2400" dirty="0"/>
              <a:t>with a plus (+) sign for the empty cell being evaluated, place alternating minus (–) and plus (+) signs on the corner cells of this closed path.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844191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Stepping Stone Method (Cont’d)</a:t>
            </a:r>
          </a:p>
        </p:txBody>
      </p:sp>
      <p:sp>
        <p:nvSpPr>
          <p:cNvPr id="7" name="Content Placeholder 6"/>
          <p:cNvSpPr>
            <a:spLocks noGrp="1"/>
          </p:cNvSpPr>
          <p:nvPr>
            <p:ph idx="1"/>
          </p:nvPr>
        </p:nvSpPr>
        <p:spPr>
          <a:xfrm>
            <a:off x="990600" y="1219200"/>
            <a:ext cx="7696200" cy="5029200"/>
          </a:xfrm>
        </p:spPr>
        <p:txBody>
          <a:bodyPr>
            <a:noAutofit/>
          </a:bodyPr>
          <a:lstStyle/>
          <a:p>
            <a:pPr marL="457200" lvl="0" indent="-457200">
              <a:buFont typeface="+mj-lt"/>
              <a:buAutoNum type="arabicPeriod" startAt="4"/>
            </a:pPr>
            <a:r>
              <a:rPr lang="en-US" sz="2400" dirty="0" smtClean="0"/>
              <a:t>Calculate </a:t>
            </a:r>
            <a:r>
              <a:rPr lang="en-US" sz="2400" dirty="0"/>
              <a:t>an improvement index which is a value obtained to determine if there is an improvement in cost by choosing another route. It is calculated by first summing up the unit costs in the cells with a plus sign, and then from the resulting total, subtract the sum obtained by adding the unit costs in cells containing a minus </a:t>
            </a:r>
            <a:r>
              <a:rPr lang="en-US" sz="2400" dirty="0" smtClean="0"/>
              <a:t>sign.</a:t>
            </a:r>
          </a:p>
          <a:p>
            <a:pPr marL="457200" lvl="0" indent="-457200">
              <a:buFont typeface="+mj-lt"/>
              <a:buAutoNum type="arabicPeriod" startAt="4"/>
            </a:pPr>
            <a:r>
              <a:rPr lang="en-US" sz="2400" dirty="0" smtClean="0"/>
              <a:t>Repeat </a:t>
            </a:r>
            <a:r>
              <a:rPr lang="en-US" sz="2400" dirty="0"/>
              <a:t>steps 1 through 4 to calculate an improvement index for all unoccupied cells. If all the improvement indices have values greater than or equal to zero, then the current solution is optimal. If not, the current solution can be improved and the total transportation costs can be decreased further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5691468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7540</TotalTime>
  <Words>1743</Words>
  <Application>Microsoft Office PowerPoint</Application>
  <PresentationFormat>On-screen Show (4:3)</PresentationFormat>
  <Paragraphs>117</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VenkataramanTheme</vt:lpstr>
      <vt:lpstr>PowerPoint Presentation</vt:lpstr>
      <vt:lpstr>Module B: The Transportation Models</vt:lpstr>
      <vt:lpstr>Learning Objectives</vt:lpstr>
      <vt:lpstr>Tesla and the Challenge of Locating a Battery Factory</vt:lpstr>
      <vt:lpstr>Formulating and Solving the Transportation Problem</vt:lpstr>
      <vt:lpstr>The Northwest Corner Rule</vt:lpstr>
      <vt:lpstr>Matrix Least Cost Method</vt:lpstr>
      <vt:lpstr>Stepping Stone Method</vt:lpstr>
      <vt:lpstr>Stepping Stone Method (Cont’d)</vt:lpstr>
      <vt:lpstr>Stepping Stone Method (Cont’d)</vt:lpstr>
      <vt:lpstr>Example B.1</vt:lpstr>
      <vt:lpstr>Example B.1 (Cont’d)</vt:lpstr>
      <vt:lpstr>Example B.1 (Cont’d)</vt:lpstr>
      <vt:lpstr>Example B.1 (Cont’d)</vt:lpstr>
      <vt:lpstr>Example B.1 (Cont’d)</vt:lpstr>
      <vt:lpstr>Example B.1 (Cont’d)</vt:lpstr>
      <vt:lpstr>Example B.1 (Cont’d)</vt:lpstr>
      <vt:lpstr>Example B.1 (Cont’d)</vt:lpstr>
      <vt:lpstr>Example B.1 (Cont’d)</vt:lpstr>
      <vt:lpstr>Example B.1 (Cont’d)</vt:lpstr>
      <vt:lpstr>Example B.1 (Cont’d)</vt:lpstr>
      <vt:lpstr>Example B.1 (Cont’d)</vt:lpstr>
      <vt:lpstr>Unequal Supply and Demand (Example B.2)</vt:lpstr>
      <vt:lpstr>Unequal Supply and Demand (Example B.2) (Cont’d)</vt:lpstr>
      <vt:lpstr>Unequal Supply and Demand (Example B.2) (Cont’d)</vt:lpstr>
      <vt:lpstr>Degeneracy</vt:lpstr>
      <vt:lpstr>Degeneracy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342</cp:revision>
  <dcterms:created xsi:type="dcterms:W3CDTF">2006-08-16T00:00:00Z</dcterms:created>
  <dcterms:modified xsi:type="dcterms:W3CDTF">2017-01-06T17:08:33Z</dcterms:modified>
</cp:coreProperties>
</file>